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76" y="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9F9D-EFEA-4BF2-BADD-2600DC71BCC1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C5AC-E3AE-4C09-9341-B03025AC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23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62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97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54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0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87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83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02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82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5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67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C5AC-E3AE-4C09-9341-B03025ACDF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53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981-EBA7-43AA-9BED-28A704BA80AB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B8F-EF72-4CD6-B3C9-67FAD2B41F6C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C0D8-F28F-4BD1-ADB4-C2A8FF924F95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0DEF-D602-45C7-A548-3B2A7B5FAED3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400-2EB1-4241-9BE6-4611A54BFAD9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2A96-DB34-4AC5-BBCC-55D8874A7238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DBDD-CB0F-4512-BBFF-8031EE64B286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F2F-2FCF-4686-97C6-3D1FB7A237C8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2D6C-0F12-4E64-986C-76752E3C9FE5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44C4-F7F6-4F23-B3E2-96CEC2CBD106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0842-1465-461F-8197-403777F8E300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1063-2690-4D2E-A8B0-5C199494198A}" type="datetime1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mWISE Mobile 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2EE8-7BF1-45F4-8391-62F500ABA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ramount logo with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857760"/>
            <a:ext cx="1301702" cy="1157068"/>
          </a:xfrm>
          <a:prstGeom prst="rect">
            <a:avLst/>
          </a:prstGeom>
        </p:spPr>
      </p:pic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Online Enrollment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364331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ENROLLMENT </a:t>
            </a:r>
            <a:r>
              <a:rPr lang="en-US" sz="2800" b="1" dirty="0" smtClean="0"/>
              <a:t>PORTAL – USER MANUAL</a:t>
            </a:r>
            <a:endParaRPr lang="en-US" sz="2800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65958627-AB68-43F9-8CA5-B902EBE35E39}"/>
              </a:ext>
            </a:extLst>
          </p:cNvPr>
          <p:cNvSpPr/>
          <p:nvPr/>
        </p:nvSpPr>
        <p:spPr>
          <a:xfrm>
            <a:off x="492137" y="2209977"/>
            <a:ext cx="8001634" cy="485546"/>
          </a:xfrm>
          <a:prstGeom prst="roundRect">
            <a:avLst>
              <a:gd name="adj" fmla="val 1737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279400" dist="190500" dir="77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2214554"/>
            <a:ext cx="78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64B0"/>
                </a:solidFill>
                <a:latin typeface="Gill Sans MT" panose="020B0502020104020203" pitchFamily="34" charset="0"/>
              </a:rPr>
              <a:t>Paramount Health Services &amp; Insurance TPA Pvt. Ltd.</a:t>
            </a:r>
            <a:endParaRPr lang="en-IN" sz="2400" b="1" dirty="0">
              <a:solidFill>
                <a:srgbClr val="2364B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2839988" y="6416675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In-laws Parent Details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3067"/>
            <a:ext cx="9144000" cy="2891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22197" y="5600370"/>
            <a:ext cx="269960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Additional Parent </a:t>
            </a:r>
            <a:r>
              <a:rPr lang="en-US" dirty="0" smtClean="0">
                <a:solidFill>
                  <a:schemeClr val="tx1"/>
                </a:solidFill>
              </a:rPr>
              <a:t>Premium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0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Top-Up Premium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1184"/>
            <a:ext cx="9144000" cy="3195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205" y="5626363"/>
            <a:ext cx="25555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Opt for Top-Up Policy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1560" y="2636912"/>
            <a:ext cx="3960440" cy="2979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48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Premium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4666"/>
            <a:ext cx="9144000" cy="4108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94205" y="5626363"/>
            <a:ext cx="25555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Total Premium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75656" y="4221088"/>
            <a:ext cx="2988591" cy="1411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30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Nominee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6763"/>
            <a:ext cx="9144000" cy="33244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4205" y="5626363"/>
            <a:ext cx="25555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IN" dirty="0" smtClean="0">
                <a:solidFill>
                  <a:schemeClr val="tx1"/>
                </a:solidFill>
              </a:rPr>
              <a:t>Nominee Declaration Page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64247" y="2564904"/>
            <a:ext cx="3708153" cy="3067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09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Confirmation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792"/>
            <a:ext cx="9144000" cy="479071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7" idx="2"/>
            <a:endCxn id="20" idx="0"/>
          </p:cNvCxnSpPr>
          <p:nvPr/>
        </p:nvCxnSpPr>
        <p:spPr>
          <a:xfrm>
            <a:off x="4572000" y="2035863"/>
            <a:ext cx="0" cy="2334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94205" y="2269266"/>
            <a:ext cx="25555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Confirmation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855" y="2736331"/>
            <a:ext cx="3632290" cy="35737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92280" y="5013176"/>
            <a:ext cx="17636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The Confirmed Details will be sent to the Registered Email of </a:t>
            </a:r>
            <a:r>
              <a:rPr lang="en-US" dirty="0" smtClean="0">
                <a:solidFill>
                  <a:schemeClr val="tx1"/>
                </a:solidFill>
              </a:rPr>
              <a:t>an Employee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flipH="1">
            <a:off x="5849795" y="5490230"/>
            <a:ext cx="1242485" cy="603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53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2948000" y="6416675"/>
            <a:ext cx="32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Frequent </a:t>
            </a:r>
            <a:r>
              <a:rPr lang="en-US" sz="2000" b="1" dirty="0" smtClean="0">
                <a:solidFill>
                  <a:schemeClr val="bg1"/>
                </a:solidFill>
              </a:rPr>
              <a:t>Concerns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 all your dependent/s details as per their GOVT ID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born baby/newly married spouse can only be enrolled in mid year of policy within 30 days of event, existing member cannot be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up can be taken only during enrolment period.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Reimbursement Claim – Mandatory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ABHI Claim form (Part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NEFT document which has Name printed, A/c number and IFSC code mentioned (cancelled </a:t>
            </a:r>
            <a:r>
              <a:rPr lang="en-US" dirty="0" err="1" smtClean="0"/>
              <a:t>cheque</a:t>
            </a:r>
            <a:r>
              <a:rPr lang="en-US" dirty="0" smtClean="0"/>
              <a:t> /</a:t>
            </a:r>
            <a:r>
              <a:rPr lang="en-US" dirty="0"/>
              <a:t>bank </a:t>
            </a:r>
            <a:r>
              <a:rPr lang="en-US" dirty="0" smtClean="0"/>
              <a:t>statement / passbook </a:t>
            </a:r>
            <a:r>
              <a:rPr lang="en-US" dirty="0"/>
              <a:t>front page)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hospitalization documents (do not miss out on any document provided by hospital)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fld id="{47520DEF-D602-45C7-A548-3B2A7B5FAED3}" type="datetime1">
              <a:rPr lang="en-US" sz="1600" b="1" smtClean="0">
                <a:solidFill>
                  <a:schemeClr val="tx1"/>
                </a:solidFill>
              </a:rPr>
              <a:pPr/>
              <a:t>1/20/2025</a:t>
            </a:fld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8"/>
          <p:cNvSpPr txBox="1">
            <a:spLocks/>
          </p:cNvSpPr>
          <p:nvPr/>
        </p:nvSpPr>
        <p:spPr>
          <a:xfrm>
            <a:off x="595532" y="2286000"/>
            <a:ext cx="3657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Happy to Serve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Login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0498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08304" y="3310243"/>
            <a:ext cx="1619672" cy="305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Enter Employee ID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3903584"/>
            <a:ext cx="17636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DEFAULT PASSWORD</a:t>
            </a:r>
          </a:p>
          <a:p>
            <a:r>
              <a:rPr lang="en-US" dirty="0"/>
              <a:t>DOB – DD/MM/YYYY</a:t>
            </a:r>
            <a:endParaRPr lang="en-IN" dirty="0"/>
          </a:p>
        </p:txBody>
      </p:sp>
      <p:cxnSp>
        <p:nvCxnSpPr>
          <p:cNvPr id="9" name="Straight Arrow Connector 8"/>
          <p:cNvCxnSpPr>
            <a:endCxn id="17" idx="1"/>
          </p:cNvCxnSpPr>
          <p:nvPr/>
        </p:nvCxnSpPr>
        <p:spPr>
          <a:xfrm flipV="1">
            <a:off x="5796136" y="3462898"/>
            <a:ext cx="1512168" cy="201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5796136" y="3952182"/>
            <a:ext cx="1512168" cy="213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Password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Screen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638800"/>
            <a:ext cx="990600" cy="169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9290"/>
            <a:ext cx="9144000" cy="4069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0067" y="3762166"/>
            <a:ext cx="17636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DEFAULT PASSWORD</a:t>
            </a:r>
          </a:p>
          <a:p>
            <a:r>
              <a:rPr lang="en-US" dirty="0"/>
              <a:t>DOB – DD/MM/YYYY</a:t>
            </a:r>
            <a:endParaRPr lang="en-IN" dirty="0"/>
          </a:p>
        </p:txBody>
      </p:sp>
      <p:cxnSp>
        <p:nvCxnSpPr>
          <p:cNvPr id="11" name="Straight Arrow Connector 10"/>
          <p:cNvCxnSpPr>
            <a:endCxn id="15" idx="0"/>
          </p:cNvCxnSpPr>
          <p:nvPr/>
        </p:nvCxnSpPr>
        <p:spPr>
          <a:xfrm>
            <a:off x="2191911" y="3068960"/>
            <a:ext cx="0" cy="693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6136" y="3766077"/>
            <a:ext cx="17636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CHANGE TO A NEW PASSWORD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>
            <a:off x="5222851" y="3102153"/>
            <a:ext cx="1455129" cy="663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0"/>
          </p:cNvCxnSpPr>
          <p:nvPr/>
        </p:nvCxnSpPr>
        <p:spPr>
          <a:xfrm flipH="1">
            <a:off x="6677980" y="3102153"/>
            <a:ext cx="1350404" cy="663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1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 Details Screen</a:t>
            </a:r>
          </a:p>
        </p:txBody>
      </p:sp>
      <p:pic>
        <p:nvPicPr>
          <p:cNvPr id="14" name="Picture 13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7331"/>
            <a:ext cx="9144000" cy="4083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17205" y="5589358"/>
            <a:ext cx="33095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ONLY MOBILE NUMBER CAN BE EDITED. REST DATA CAN NOT BE CHANGED. 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>
            <a:off x="4572000" y="3717032"/>
            <a:ext cx="0" cy="187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62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 Update Screen</a:t>
            </a:r>
          </a:p>
        </p:txBody>
      </p:sp>
      <p:pic>
        <p:nvPicPr>
          <p:cNvPr id="13" name="Picture 12" descr="Paramount logo with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4570"/>
            <a:ext cx="9144000" cy="41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24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1547664" y="6416675"/>
            <a:ext cx="5803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Enrollment page - </a:t>
            </a:r>
            <a:r>
              <a:rPr lang="en-US" sz="2000" b="1" dirty="0" smtClean="0">
                <a:solidFill>
                  <a:schemeClr val="bg1"/>
                </a:solidFill>
              </a:rPr>
              <a:t>Dependent </a:t>
            </a:r>
            <a:r>
              <a:rPr lang="en-US" sz="2000" b="1" dirty="0">
                <a:solidFill>
                  <a:schemeClr val="bg1"/>
                </a:solidFill>
              </a:rPr>
              <a:t>Details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Screen</a:t>
            </a:r>
          </a:p>
        </p:txBody>
      </p:sp>
      <p:pic>
        <p:nvPicPr>
          <p:cNvPr id="14" name="Picture 13" descr="Paramount logo with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025"/>
            <a:ext cx="9144000" cy="4069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2060848"/>
            <a:ext cx="17636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REVIEW / ADD DEPENDENT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44408" y="2584068"/>
            <a:ext cx="0" cy="988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16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2551955" y="6416675"/>
            <a:ext cx="4040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Add Dependent </a:t>
            </a:r>
            <a:r>
              <a:rPr lang="en-US" sz="2000" b="1" dirty="0" smtClean="0">
                <a:solidFill>
                  <a:schemeClr val="bg1"/>
                </a:solidFill>
              </a:rPr>
              <a:t>Information Screen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7331"/>
            <a:ext cx="9144000" cy="4083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4442" y="5616653"/>
            <a:ext cx="453511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DEPENDENT NAME, DOB HAS TO BE AS PER THE GOVT ID CARD. CHECK THE RELATIONSHIP BEFORE SUBMITTING 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>
            <a:off x="4571999" y="4005064"/>
            <a:ext cx="1" cy="16115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3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2714320" y="6416675"/>
            <a:ext cx="3715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Child Premium Screen</a:t>
            </a:r>
          </a:p>
        </p:txBody>
      </p:sp>
      <p:pic>
        <p:nvPicPr>
          <p:cNvPr id="14" name="Picture 13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3789"/>
            <a:ext cx="9144000" cy="2890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4442" y="5616653"/>
            <a:ext cx="453511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Additional Premium for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&amp; 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Child </a:t>
            </a:r>
            <a:r>
              <a:rPr lang="en-US" dirty="0">
                <a:solidFill>
                  <a:schemeClr val="tx1"/>
                </a:solidFill>
              </a:rPr>
              <a:t>in the Policy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>
            <a:off x="4572000" y="4653136"/>
            <a:ext cx="0" cy="963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26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8668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B458BDF5-9410-465F-B88E-DE8FE8CFD64F}" type="datetime1">
              <a:rPr lang="en-US" sz="1600" b="1">
                <a:solidFill>
                  <a:schemeClr val="bg1"/>
                </a:solidFill>
              </a:rPr>
              <a:pPr/>
              <a:t>1/20/2025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2191915" y="6429185"/>
            <a:ext cx="4760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Adding Additional  Parent (In-Laws) Screen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4442" y="5616653"/>
            <a:ext cx="453511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Additional Premium for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&amp; 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Parent in </a:t>
            </a:r>
            <a:r>
              <a:rPr lang="en-US" dirty="0">
                <a:solidFill>
                  <a:schemeClr val="tx1"/>
                </a:solidFill>
              </a:rPr>
              <a:t>the Policy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8" name="Picture 17" descr="Paramount logo with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49" y="74568"/>
            <a:ext cx="1301702" cy="115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3133"/>
            <a:ext cx="9144000" cy="283173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4" idx="0"/>
          </p:cNvCxnSpPr>
          <p:nvPr/>
        </p:nvCxnSpPr>
        <p:spPr>
          <a:xfrm>
            <a:off x="2304442" y="2636912"/>
            <a:ext cx="2267558" cy="2979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30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301</Words>
  <Application>Microsoft Office PowerPoint</Application>
  <PresentationFormat>On-screen Show (4:3)</PresentationFormat>
  <Paragraphs>74</Paragraphs>
  <Slides>16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Amit.Ghate</dc:creator>
  <cp:lastModifiedBy>laptop</cp:lastModifiedBy>
  <cp:revision>148</cp:revision>
  <dcterms:created xsi:type="dcterms:W3CDTF">2022-12-21T10:43:15Z</dcterms:created>
  <dcterms:modified xsi:type="dcterms:W3CDTF">2025-01-20T12:05:19Z</dcterms:modified>
</cp:coreProperties>
</file>